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0" r:id="rId6"/>
    <p:sldId id="259" r:id="rId7"/>
    <p:sldId id="264" r:id="rId8"/>
    <p:sldId id="268" r:id="rId9"/>
    <p:sldId id="265" r:id="rId10"/>
    <p:sldId id="267" r:id="rId11"/>
    <p:sldId id="266" r:id="rId12"/>
    <p:sldId id="261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9878" autoAdjust="0"/>
  </p:normalViewPr>
  <p:slideViewPr>
    <p:cSldViewPr>
      <p:cViewPr>
        <p:scale>
          <a:sx n="100" d="100"/>
          <a:sy n="100" d="100"/>
        </p:scale>
        <p:origin x="-1014" y="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B825-2ADC-45D4-8223-CBDB4C8010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45848-5DE6-4D78-B913-FE2C3AAFF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45848-5DE6-4D78-B913-FE2C3AAFF0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3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5969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Устройство уличного </a:t>
            </a:r>
            <a:r>
              <a:rPr lang="ru-RU" dirty="0" smtClean="0">
                <a:latin typeface="Arial Narrow" pitchFamily="34" charset="0"/>
                <a:ea typeface="Batang" pitchFamily="18" charset="-127"/>
              </a:rPr>
              <a:t>освещения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на улице Строителей </a:t>
            </a:r>
            <a:r>
              <a:rPr lang="ru-RU" dirty="0" err="1" smtClean="0">
                <a:latin typeface="Arial Narrow" pitchFamily="34" charset="0"/>
              </a:rPr>
              <a:t>г.п.Малиновский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76672"/>
            <a:ext cx="8062912" cy="1224136"/>
          </a:xfrm>
        </p:spPr>
        <p:txBody>
          <a:bodyPr/>
          <a:lstStyle/>
          <a:p>
            <a:r>
              <a:rPr lang="ru-RU" dirty="0" smtClean="0"/>
              <a:t>Проект Инициативного бюджетирования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Стоимость проекта.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Ведомость объемов работ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5819" t="12465" r="32879" b="9418"/>
          <a:stretch/>
        </p:blipFill>
        <p:spPr bwMode="auto">
          <a:xfrm>
            <a:off x="899592" y="1124744"/>
            <a:ext cx="4608512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76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Локальный сметный расчет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908" t="12673" r="17454" b="10743"/>
          <a:stretch/>
        </p:blipFill>
        <p:spPr bwMode="auto">
          <a:xfrm>
            <a:off x="490537" y="980728"/>
            <a:ext cx="8162925" cy="5299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7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Средства бюджета городского поселения 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190278"/>
              </p:ext>
            </p:extLst>
          </p:nvPr>
        </p:nvGraphicFramePr>
        <p:xfrm>
          <a:off x="467544" y="1124744"/>
          <a:ext cx="8229599" cy="3294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514"/>
                <a:gridCol w="1628075"/>
                <a:gridCol w="1081462"/>
                <a:gridCol w="1459434"/>
                <a:gridCol w="1528557"/>
                <a:gridCol w="1528557"/>
              </a:tblGrid>
              <a:tr h="1488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Виды затрат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Полная стоимость проекта (руб.)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Софинансирование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Муниципального образования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Физических лиц (граждан)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Юридических лиц, индивидуальных предпринимателей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297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технической документации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14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строительные  работы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220223,15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25000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14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монтажные работы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28494,72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14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Прочие расходы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14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по проекту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248717,87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 инициативных платежей обеспечиваемый инициатором проекта, в том числ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е: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r>
              <a:rPr lang="ru-RU" dirty="0" smtClean="0"/>
              <a:t>Средства граждан – не менее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25000,00 </a:t>
            </a:r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828836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6350">
                  <a:solidFill>
                    <a:srgbClr val="F0AD00">
                      <a:shade val="43000"/>
                    </a:srgbClr>
                  </a:solidFill>
                </a:ln>
                <a:solidFill>
                  <a:srgbClr val="F0AD00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Объем </a:t>
            </a:r>
            <a:r>
              <a:rPr lang="ru-RU" sz="2400" dirty="0" err="1">
                <a:ln w="6350">
                  <a:solidFill>
                    <a:srgbClr val="F0AD00">
                      <a:shade val="43000"/>
                    </a:srgbClr>
                  </a:solidFill>
                </a:ln>
                <a:solidFill>
                  <a:srgbClr val="F0AD00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неденежного</a:t>
            </a:r>
            <a:r>
              <a:rPr lang="ru-RU" sz="2400" dirty="0">
                <a:ln w="6350">
                  <a:solidFill>
                    <a:srgbClr val="F0AD00">
                      <a:shade val="43000"/>
                    </a:srgbClr>
                  </a:solidFill>
                </a:ln>
                <a:solidFill>
                  <a:srgbClr val="F0AD00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вклада, обеспечиваемый инициатором проекта, в том </a:t>
            </a:r>
            <a:r>
              <a:rPr lang="ru-RU" sz="2400" dirty="0">
                <a:ln w="6350">
                  <a:solidFill>
                    <a:srgbClr val="F0AD00">
                      <a:shade val="43000"/>
                    </a:srgbClr>
                  </a:solidFill>
                </a:ln>
                <a:solidFill>
                  <a:srgbClr val="F0AD00">
                    <a:tint val="83000"/>
                    <a:satMod val="1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числе</a:t>
            </a:r>
            <a:r>
              <a:rPr lang="ru-RU" sz="2400" dirty="0" smtClean="0">
                <a:ln w="6350">
                  <a:solidFill>
                    <a:srgbClr val="F0AD00">
                      <a:shade val="43000"/>
                    </a:srgbClr>
                  </a:solidFill>
                </a:ln>
                <a:solidFill>
                  <a:srgbClr val="F0AD00">
                    <a:tint val="83000"/>
                    <a:satMod val="1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r>
              <a:rPr lang="ru-RU" sz="3000" dirty="0" smtClean="0"/>
              <a:t>     </a:t>
            </a:r>
            <a:r>
              <a:rPr lang="ru-RU" sz="3000" dirty="0" err="1" smtClean="0"/>
              <a:t>Неденежный</a:t>
            </a:r>
            <a:r>
              <a:rPr lang="ru-RU" sz="3000" dirty="0" smtClean="0"/>
              <a:t> вклад граждан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(трудовое участие)–3479,41 руб.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n w="6350">
                <a:solidFill>
                  <a:srgbClr val="F0AD00">
                    <a:shade val="43000"/>
                  </a:srgbClr>
                </a:solidFill>
              </a:ln>
              <a:solidFill>
                <a:srgbClr val="F0AD00">
                  <a:tint val="83000"/>
                  <a:satMod val="1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400" dirty="0" smtClean="0">
              <a:ln w="6350">
                <a:solidFill>
                  <a:srgbClr val="F0AD00">
                    <a:shade val="43000"/>
                  </a:srgbClr>
                </a:solidFill>
              </a:ln>
              <a:solidFill>
                <a:srgbClr val="F0AD00">
                  <a:tint val="83000"/>
                  <a:satMod val="1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400" dirty="0">
              <a:ln w="6350">
                <a:solidFill>
                  <a:srgbClr val="F0AD00">
                    <a:shade val="43000"/>
                  </a:srgbClr>
                </a:solidFill>
              </a:ln>
              <a:solidFill>
                <a:srgbClr val="F0AD00">
                  <a:tint val="83000"/>
                  <a:satMod val="1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Нас ждёт светлое будущее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968552"/>
          </a:xfrm>
        </p:spPr>
      </p:pic>
    </p:spTree>
    <p:extLst>
      <p:ext uri="{BB962C8B-B14F-4D97-AF65-F5344CB8AC3E}">
        <p14:creationId xmlns:p14="http://schemas.microsoft.com/office/powerpoint/2010/main" val="34850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575756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Наименование проекта:</a:t>
            </a:r>
            <a:br>
              <a:rPr lang="ru-RU" sz="3600" b="1" dirty="0">
                <a:solidFill>
                  <a:srgbClr val="57575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Устройство уличного освещения на улице Строителей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>
                <a:effectLst/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. Малиновский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 благоустройства:</a:t>
            </a:r>
          </a:p>
          <a:p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628251, Ханты-Мансийский автономный округ – Югра, Советский район, </a:t>
            </a:r>
            <a:r>
              <a:rPr lang="ru-RU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Малиновский, ул.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Строителей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необходимости благоустройства данной территории и постановка целей и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дорожного движения. Сложный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рельеф /резкий поворот/  несет угрозу жизни и здоровью участникам дорожного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темное время суток;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Освещение  части улицы Строителей;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участок  автодороги является подъездным путем в городское поселение Малиновский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является автобусным маршрутом и несет функции транспортной инфраструктуры  поселений в западной части Советского района.  </a:t>
            </a:r>
          </a:p>
          <a:p>
            <a:pPr marL="0" indent="0">
              <a:buNone/>
            </a:pP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Схема расположения линейного объекта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5324" r="907" b="9935"/>
          <a:stretch/>
        </p:blipFill>
        <p:spPr bwMode="auto">
          <a:xfrm>
            <a:off x="467544" y="1412776"/>
            <a:ext cx="80772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3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Подъездной </a:t>
            </a:r>
            <a:r>
              <a:rPr lang="ru-RU" dirty="0" smtClean="0"/>
              <a:t>путь в </a:t>
            </a:r>
            <a:r>
              <a:rPr lang="ru-RU" dirty="0" err="1" smtClean="0"/>
              <a:t>г.п</a:t>
            </a:r>
            <a:r>
              <a:rPr lang="ru-RU" dirty="0" smtClean="0"/>
              <a:t>. Малиновский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6507" y="-320587"/>
            <a:ext cx="5760642" cy="8219256"/>
          </a:xfrm>
        </p:spPr>
      </p:pic>
    </p:spTree>
    <p:extLst>
      <p:ext uri="{BB962C8B-B14F-4D97-AF65-F5344CB8AC3E}">
        <p14:creationId xmlns:p14="http://schemas.microsoft.com/office/powerpoint/2010/main" val="23451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Описание объекта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Устройство уличного освещения планируется на территории городского поселения Малиновский, от перекрестка улиц Строителей и Железнодорожной до границы территории поселения.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Данный участок  автодороги является подъездным путем в городское поселение Малиновский,  является автобусным маршрутом и несет функции транспортной инфраструктуры  поселений в западной части Советского района. Сложный рельеф (резкий поворот) несет угрозу жизни и здоровью участникам дорожного движения в темное время суток, из-за отсутствия уличного освещения.</a:t>
            </a:r>
            <a:endParaRPr lang="ru-RU" sz="8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Устройство уличного освещения обеспечит безопасность дорожного движения на данном участке автодороги.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Охват населения составляет 12297 человек, в том числе:</a:t>
            </a:r>
          </a:p>
          <a:p>
            <a:pPr marL="64008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Пионерский 4781 чел.;</a:t>
            </a:r>
          </a:p>
          <a:p>
            <a:pPr marL="64008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Малиновский 2458 чел.;</a:t>
            </a:r>
          </a:p>
          <a:p>
            <a:pPr marL="64008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Юбилейный 861  чел.;</a:t>
            </a:r>
          </a:p>
          <a:p>
            <a:pPr marL="64008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Таежный 1923 чел.;</a:t>
            </a:r>
          </a:p>
          <a:p>
            <a:pPr marL="64008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Алябьевский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2275 чел.</a:t>
            </a:r>
          </a:p>
          <a:p>
            <a:pPr marL="64008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Все жители  западной части Советского района пользуются автомобильной дорогой, которая проходит по всем центральным улицам 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Малиновский, также перевозка людей осуществляется по автобусному маршруту  по улицам Строителей, Кузнецова , Спортивная. </a:t>
            </a: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9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Описание объекта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включает в себя установку: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опор 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светодиодных светильников;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190 метров провода СИП;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комплектующие материалы.</a:t>
            </a:r>
          </a:p>
          <a:p>
            <a:pPr marL="6400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проекта составляет 248718 рублей.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9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Autofit/>
          </a:bodyPr>
          <a:lstStyle/>
          <a:p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Ожидаемые результаты от реализации инициативного проекта</a:t>
            </a:r>
            <a:endParaRPr lang="ru-RU" sz="3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безопасности дорожного движения на участке автомобильной дороги по ул. Строителей;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нормативного уровня освещенности части ул. Строителей;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предписаний контрольных и надзорных органов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0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ru-RU" dirty="0" smtClean="0"/>
              <a:t>Визуализация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568952" cy="5114007"/>
          </a:xfrm>
        </p:spPr>
      </p:pic>
    </p:spTree>
    <p:extLst>
      <p:ext uri="{BB962C8B-B14F-4D97-AF65-F5344CB8AC3E}">
        <p14:creationId xmlns:p14="http://schemas.microsoft.com/office/powerpoint/2010/main" val="14566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Описание дальнейшего развития инициативного проекта после завершения финансирования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000" dirty="0">
                <a:latin typeface="Times New Roman"/>
                <a:ea typeface="Calibri"/>
              </a:rPr>
              <a:t>Средства на содержание уличного освещения предусмотрены муниципальной программой </a:t>
            </a:r>
            <a:r>
              <a:rPr lang="ru-RU" sz="2000" dirty="0" smtClean="0">
                <a:latin typeface="Times New Roman"/>
                <a:ea typeface="Calibri"/>
              </a:rPr>
              <a:t> «Энергосбережение и повышение энергетической эффективности </a:t>
            </a:r>
            <a:r>
              <a:rPr lang="ru-RU" sz="2000" dirty="0" err="1" smtClean="0">
                <a:latin typeface="Times New Roman"/>
                <a:ea typeface="Calibri"/>
              </a:rPr>
              <a:t>г.п</a:t>
            </a:r>
            <a:r>
              <a:rPr lang="ru-RU" sz="2000" dirty="0" smtClean="0">
                <a:latin typeface="Times New Roman"/>
                <a:ea typeface="Calibri"/>
              </a:rPr>
              <a:t>. Малиновский». Ежегодно </a:t>
            </a:r>
            <a:r>
              <a:rPr lang="ru-RU" sz="2000" dirty="0">
                <a:latin typeface="Times New Roman"/>
                <a:ea typeface="Calibri"/>
              </a:rPr>
              <a:t>проводится аукцион на право заключения </a:t>
            </a:r>
            <a:r>
              <a:rPr lang="ru-RU" sz="2000" dirty="0" smtClean="0">
                <a:latin typeface="Times New Roman"/>
                <a:ea typeface="Calibri"/>
              </a:rPr>
              <a:t>контракта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выполнение работ по Техническому обслуживанию объектов уличного освещения городского поселения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Малиновский»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ш">
      <a:majorFont>
        <a:latin typeface="Vladimir Script"/>
        <a:ea typeface=""/>
        <a:cs typeface=""/>
      </a:majorFont>
      <a:minorFont>
        <a:latin typeface="Vivaldi"/>
        <a:ea typeface=""/>
        <a:cs typeface="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1232</TotalTime>
  <Words>501</Words>
  <Application>Microsoft Office PowerPoint</Application>
  <PresentationFormat>Экран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Устройство уличного освещения на улице Строителей г.п.Малиновский</vt:lpstr>
      <vt:lpstr>Наименование проекта: Устройство уличного освещения на улице Строителей в г.п. Малиновский </vt:lpstr>
      <vt:lpstr>Схема расположения линейного объекта</vt:lpstr>
      <vt:lpstr>Подъездной путь в г.п. Малиновский</vt:lpstr>
      <vt:lpstr>Описание объекта</vt:lpstr>
      <vt:lpstr>Описание объекта</vt:lpstr>
      <vt:lpstr>Ожидаемые результаты от реализации инициативного проекта</vt:lpstr>
      <vt:lpstr>Визуализация проекта</vt:lpstr>
      <vt:lpstr>Описание дальнейшего развития инициативного проекта после завершения финансирования</vt:lpstr>
      <vt:lpstr>Стоимость проекта. Ведомость объемов работ</vt:lpstr>
      <vt:lpstr>Локальный сметный расчет</vt:lpstr>
      <vt:lpstr>Средства бюджета городского поселения </vt:lpstr>
      <vt:lpstr>Объем инициативных платежей обеспечиваемый инициатором проекта, в том числе:</vt:lpstr>
      <vt:lpstr>Нас ждёт светлое будущее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уличного освещения на улице Строителей г.п. Малиновский</dc:title>
  <dc:creator>Админ</dc:creator>
  <cp:lastModifiedBy>Пользователь</cp:lastModifiedBy>
  <cp:revision>37</cp:revision>
  <dcterms:created xsi:type="dcterms:W3CDTF">2021-01-05T08:55:22Z</dcterms:created>
  <dcterms:modified xsi:type="dcterms:W3CDTF">2021-01-27T06:22:04Z</dcterms:modified>
</cp:coreProperties>
</file>